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</p:sldIdLst>
  <p:sldSz cx="13004800" cy="9753600"/>
  <p:notesSz cx="6858000" cy="9144000"/>
  <p:defaultTextStyle>
    <a:lvl1pPr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1pPr>
    <a:lvl2pPr indent="2286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2pPr>
    <a:lvl3pPr indent="4572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3pPr>
    <a:lvl4pPr indent="6858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4pPr>
    <a:lvl5pPr indent="9144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5pPr>
    <a:lvl6pPr indent="11430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6pPr>
    <a:lvl7pPr indent="13716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7pPr>
    <a:lvl8pPr indent="16002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8pPr>
    <a:lvl9pPr indent="1828800" algn="ctr" defTabSz="584200">
      <a:defRPr sz="3800">
        <a:solidFill>
          <a:srgbClr val="FFFFFF"/>
        </a:solidFill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9B1A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A433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A433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/Relationships>
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標題與副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名言語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標題 - 中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直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標題 - 上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標題與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標題、項目符號與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3800"/>
              </a:spcBef>
              <a:defRPr sz="2800"/>
            </a:lvl1pPr>
            <a:lvl2pPr marL="762000" indent="-381000">
              <a:spcBef>
                <a:spcPts val="3800"/>
              </a:spcBef>
              <a:defRPr sz="2800"/>
            </a:lvl2pPr>
            <a:lvl3pPr marL="1143000" indent="-381000">
              <a:spcBef>
                <a:spcPts val="3800"/>
              </a:spcBef>
              <a:defRPr sz="2800"/>
            </a:lvl3pPr>
            <a:lvl4pPr marL="1524000" indent="-381000">
              <a:spcBef>
                <a:spcPts val="3800"/>
              </a:spcBef>
              <a:defRPr sz="2800"/>
            </a:lvl4pPr>
            <a:lvl5pPr marL="1905000" indent="-381000">
              <a:spcBef>
                <a:spcPts val="3800"/>
              </a:spcBef>
              <a:defRPr sz="28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One</a:t>
            </a:r>
            <a:endParaRPr sz="2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Two</a:t>
            </a:r>
            <a:endParaRPr sz="2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Three</a:t>
            </a:r>
            <a:endParaRPr sz="2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Four</a:t>
            </a:r>
            <a:endParaRPr sz="2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項目符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一頁三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One</a:t>
            </a:r>
            <a:endParaRPr sz="38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Two</a:t>
            </a:r>
            <a:endParaRPr sz="38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Three</a:t>
            </a:r>
            <a:endParaRPr sz="38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Four</a:t>
            </a:r>
            <a:endParaRPr sz="38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spd="med" advClick="1"/>
  <p:txStyles>
    <p:titleStyle>
      <a:lvl1pPr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 sz="80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titleStyle>
    <p:bodyStyle>
      <a:lvl1pPr marL="4572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1pPr>
      <a:lvl2pPr marL="9144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2pPr>
      <a:lvl3pPr marL="13716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3pPr>
      <a:lvl4pPr marL="18288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4pPr>
      <a:lvl5pPr marL="22860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5pPr>
      <a:lvl6pPr marL="27432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6pPr>
      <a:lvl7pPr marL="32004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7pPr>
      <a:lvl8pPr marL="36576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8pPr>
      <a:lvl9pPr marL="4114800" indent="-457200" defTabSz="584200">
        <a:spcBef>
          <a:spcPts val="4200"/>
        </a:spcBef>
        <a:buSzPct val="75000"/>
        <a:buChar char="•"/>
        <a:defRPr sz="3800">
          <a:solidFill>
            <a:srgbClr val="FFFFFF"/>
          </a:solidFill>
          <a:latin typeface="+mn-lt"/>
          <a:ea typeface="+mn-ea"/>
          <a:cs typeface="+mn-cs"/>
          <a:sym typeface="Helvetica Light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lkakin9125@gmail.com" TargetMode="Externa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pn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image" Target="../media/image19.pn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Designer Can Code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Lecture 1</a:t>
            </a:r>
            <a:endParaRPr sz="32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By Tom Lau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type="title"/>
          </p:nvPr>
        </p:nvSpPr>
        <p:spPr>
          <a:xfrm>
            <a:off x="329765" y="412750"/>
            <a:ext cx="11099801" cy="21209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Layout</a:t>
            </a:r>
          </a:p>
        </p:txBody>
      </p:sp>
      <p:sp>
        <p:nvSpPr>
          <p:cNvPr id="71" name="Shape 7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Layout is a view that contain views so that the position of view can be controlled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In this lecture, LinearLayout and RelativeLayout will be used.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" name="linear1.png"/>
          <p:cNvPicPr/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7763466" y="2590800"/>
            <a:ext cx="3243668" cy="6286500"/>
          </a:xfrm>
          <a:prstGeom prst="rect">
            <a:avLst/>
          </a:prstGeom>
          <a:ln w="12700">
            <a:miter lim="400000"/>
          </a:ln>
        </p:spPr>
      </p:pic>
      <p:sp>
        <p:nvSpPr>
          <p:cNvPr id="74" name="Shape 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LinearLayout</a:t>
            </a:r>
          </a:p>
        </p:txBody>
      </p:sp>
      <p:sp>
        <p:nvSpPr>
          <p:cNvPr id="75" name="Shape 7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It show the view as a stack</a:t>
            </a:r>
            <a:endParaRPr sz="2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It can set the orientation to  show the child views vertically or horizontally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linear2.png"/>
          <p:cNvPicPr/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7763466" y="2590800"/>
            <a:ext cx="3243668" cy="6286500"/>
          </a:xfrm>
          <a:prstGeom prst="rect">
            <a:avLst/>
          </a:prstGeom>
          <a:ln w="12700">
            <a:miter lim="400000"/>
          </a:ln>
        </p:spPr>
      </p:pic>
      <p:sp>
        <p:nvSpPr>
          <p:cNvPr id="78" name="Shape 7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LinearLayout</a:t>
            </a:r>
          </a:p>
        </p:txBody>
      </p:sp>
      <p:sp>
        <p:nvSpPr>
          <p:cNvPr id="79" name="Shape 7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In LinearLayout, a property, weight, allocate the width or height.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RelativeLayout</a:t>
            </a:r>
          </a:p>
        </p:txBody>
      </p:sp>
      <p:pic>
        <p:nvPicPr>
          <p:cNvPr id="82" name="re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79955" y="2609685"/>
            <a:ext cx="2885161" cy="5565098"/>
          </a:xfrm>
          <a:prstGeom prst="rect">
            <a:avLst/>
          </a:prstGeom>
          <a:ln w="12700">
            <a:miter lim="400000"/>
          </a:ln>
        </p:spPr>
      </p:pic>
      <p:pic>
        <p:nvPicPr>
          <p:cNvPr id="83" name="re3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059820" y="2600828"/>
            <a:ext cx="2885160" cy="5582813"/>
          </a:xfrm>
          <a:prstGeom prst="rect">
            <a:avLst/>
          </a:prstGeom>
          <a:ln w="12700">
            <a:miter lim="400000"/>
          </a:ln>
        </p:spPr>
      </p:pic>
      <p:pic>
        <p:nvPicPr>
          <p:cNvPr id="84" name="re2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839684" y="2600828"/>
            <a:ext cx="2872535" cy="558281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What is dp</a:t>
            </a:r>
          </a:p>
        </p:txBody>
      </p:sp>
      <p:sp>
        <p:nvSpPr>
          <p:cNvPr id="87" name="Shape 8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pic>
        <p:nvPicPr>
          <p:cNvPr id="88" name="螢幕快照 2015-05-14 下午2.38.2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98766" y="4211899"/>
            <a:ext cx="10807268" cy="304430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>
    <p:dissolv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padding and margin</a:t>
            </a:r>
          </a:p>
        </p:txBody>
      </p:sp>
      <p:graphicFrame>
        <p:nvGraphicFramePr>
          <p:cNvPr id="91" name="Table 91"/>
          <p:cNvGraphicFramePr/>
          <p:nvPr/>
        </p:nvGraphicFramePr>
        <p:xfrm>
          <a:off x="1257300" y="2768600"/>
          <a:ext cx="10477500" cy="6631014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{2708684C-4D16-4618-839F-0558EEFCDFE6}</a:tableStyleId>
              </a:tblPr>
              <a:tblGrid>
                <a:gridCol w="5238750"/>
                <a:gridCol w="5238750"/>
              </a:tblGrid>
              <a:tr h="537638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
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blipFill rotWithShape="1">
                      <a:blip r:embed="rId2"/>
                      <a:srcRect l="0" t="0" r="0" b="0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 sz="28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blipFill rotWithShape="1">
                      <a:blip r:embed="rId2"/>
                      <a:srcRect l="0" t="0" r="0" b="0"/>
                      <a:stretch>
                        <a:fillRect/>
                      </a:stretch>
                    </a:blipFill>
                  </a:tcPr>
                </a:tc>
              </a:tr>
              <a:tr h="1254633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paddingLeft = 50dp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marginLeft = 50dp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 advClick="1">
    <p:dissolv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padding and margin</a:t>
            </a:r>
          </a:p>
        </p:txBody>
      </p:sp>
      <p:graphicFrame>
        <p:nvGraphicFramePr>
          <p:cNvPr id="94" name="Table 94"/>
          <p:cNvGraphicFramePr/>
          <p:nvPr/>
        </p:nvGraphicFramePr>
        <p:xfrm>
          <a:off x="1257300" y="2768600"/>
          <a:ext cx="10477500" cy="6631014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{2708684C-4D16-4618-839F-0558EEFCDFE6}</a:tableStyleId>
              </a:tblPr>
              <a:tblGrid>
                <a:gridCol w="5238750"/>
                <a:gridCol w="5238750"/>
              </a:tblGrid>
              <a:tr h="5376380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
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blipFill rotWithShape="1">
                      <a:blip r:embed="rId2"/>
                      <a:srcRect l="0" t="0" r="0" b="0"/>
                      <a:stretch>
                        <a:fillRect/>
                      </a:stretch>
                    </a:blipFill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 sz="2800"/>
                      </a:pP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  <a:blipFill rotWithShape="1">
                      <a:blip r:embed="rId3"/>
                      <a:srcRect l="0" t="0" r="0" b="0"/>
                      <a:stretch>
                        <a:fillRect/>
                      </a:stretch>
                    </a:blipFill>
                  </a:tcPr>
                </a:tc>
              </a:tr>
              <a:tr h="1254633"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paddingLeft = 50dp
background="#FF0000"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  <a:tc>
                  <a:txBody>
                    <a:bodyPr/>
                    <a:lstStyle/>
                    <a:p>
                      <a:pPr lvl="0" defTabSz="914400">
                        <a:defRPr>
                          <a:solidFill>
                            <a:srgbClr val="000000"/>
                          </a:solidFill>
                        </a:defRPr>
                      </a:pPr>
                      <a:r>
                        <a:rPr sz="2800">
                          <a:solidFill>
                            <a:srgbClr val="FFFFFF"/>
                          </a:solidFill>
                        </a:rPr>
                        <a:t>marginLeft = 50dp
background="#FF0000"</a:t>
                      </a:r>
                    </a:p>
                  </a:txBody>
                  <a:tcPr marL="50800" marR="50800" marT="50800" marB="50800" anchor="ctr" anchorCtr="0" horzOverflow="overflow">
                    <a:lnL w="12700">
                      <a:miter lim="400000"/>
                    </a:lnL>
                    <a:lnR w="12700">
                      <a:miter lim="400000"/>
                    </a:lnR>
                    <a:lnT w="12700">
                      <a:miter lim="400000"/>
                    </a:lnT>
                    <a:lnB w="12700">
                      <a:miter lim="400000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p:transition spd="med" advClick="1">
    <p:blinds dir="vert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demo.png"/>
          <p:cNvPicPr/>
          <p:nvPr/>
        </p:nvPicPr>
        <p:blipFill>
          <a:blip r:embed="rId2">
            <a:extLst/>
          </a:blip>
          <a:srcRect l="0" t="0" r="0" b="61429"/>
          <a:stretch>
            <a:fillRect/>
          </a:stretch>
        </p:blipFill>
        <p:spPr>
          <a:xfrm>
            <a:off x="2608537" y="750570"/>
            <a:ext cx="7762326" cy="5802631"/>
          </a:xfrm>
          <a:prstGeom prst="rect">
            <a:avLst/>
          </a:prstGeom>
          <a:ln w="12700">
            <a:miter lim="400000"/>
          </a:ln>
        </p:spPr>
      </p:pic>
      <p:sp>
        <p:nvSpPr>
          <p:cNvPr id="97" name="Shape 9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Demo</a:t>
            </a:r>
          </a:p>
        </p:txBody>
      </p:sp>
      <p:sp>
        <p:nvSpPr>
          <p:cNvPr id="98" name="Shape 9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Drag and Drop a simple layout</a:t>
            </a:r>
          </a:p>
        </p:txBody>
      </p:sp>
    </p:spTree>
  </p:cSld>
  <p:clrMapOvr>
    <a:masterClrMapping/>
  </p:clrMapOvr>
  <p:transition spd="slow" advClick="1">
    <p:dissolv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What is XML</a:t>
            </a:r>
          </a:p>
        </p:txBody>
      </p:sp>
      <p:sp>
        <p:nvSpPr>
          <p:cNvPr id="101" name="Shape 10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algn="just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Extensible Markup Language (XML) is a markup language that defines a set of rules for encoding documents in a format which is both human-readable and machine-readable. It is defined by the W3C's XML 1.0 Specification and by several other related specifications, all of which are free open standards.  (From Wikipedia)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What is XML</a:t>
            </a:r>
          </a:p>
        </p:txBody>
      </p:sp>
      <p:sp>
        <p:nvSpPr>
          <p:cNvPr id="104" name="Shape 10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algn="just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Extensible Markup Language (XML) is a markup language that defines </a:t>
            </a:r>
            <a:r>
              <a:rPr sz="3800">
                <a:solidFill>
                  <a:srgbClr val="FF2600"/>
                </a:solidFill>
              </a:rPr>
              <a:t>a set of rules for encoding documents in a format which is both human-readable </a:t>
            </a:r>
            <a:r>
              <a:rPr sz="3800">
                <a:solidFill>
                  <a:srgbClr val="FFFFFF"/>
                </a:solidFill>
              </a:rPr>
              <a:t>and machine-readable. It is defined by the W3C's XML 1.0 Specification and by several other related specifications, all of which are free open standards.  (From Wikipedia)</a:t>
            </a:r>
          </a:p>
        </p:txBody>
      </p:sp>
    </p:spTree>
  </p:cSld>
  <p:clrMapOvr>
    <a:masterClrMapping/>
  </p:clrMapOvr>
  <p:transition spd="slow" advClick="1">
    <p:dissolv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Who Am I</a:t>
            </a:r>
          </a:p>
        </p:txBody>
      </p:sp>
      <p:sp>
        <p:nvSpPr>
          <p:cNvPr id="36" name="Shape 3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spcBef>
                <a:spcPts val="9500"/>
              </a:spcBef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Name : Lau Ka Kin, Tom</a:t>
            </a:r>
            <a:endParaRPr sz="3800">
              <a:solidFill>
                <a:srgbClr val="FFFFFF"/>
              </a:solidFill>
            </a:endParaRPr>
          </a:p>
          <a:p>
            <a:pPr lvl="0">
              <a:spcBef>
                <a:spcPts val="9500"/>
              </a:spcBef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Major : Computer Engineering, year 3</a:t>
            </a:r>
            <a:endParaRPr sz="3800">
              <a:solidFill>
                <a:srgbClr val="FFFFFF"/>
              </a:solidFill>
            </a:endParaRPr>
          </a:p>
          <a:p>
            <a:pPr lvl="0">
              <a:spcBef>
                <a:spcPts val="9500"/>
              </a:spcBef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Facebook : </a:t>
            </a:r>
            <a:r>
              <a:rPr sz="3800" u="sng">
                <a:solidFill>
                  <a:srgbClr val="FFFFFF"/>
                </a:solidFill>
                <a:hlinkClick r:id="rId2" invalidUrl="" action="" tgtFrame="" tooltip="" history="1" highlightClick="0" endSnd="0"/>
              </a:rPr>
              <a:t>lkakin9125@gmail.com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What is XML</a:t>
            </a:r>
          </a:p>
        </p:txBody>
      </p:sp>
      <p:sp>
        <p:nvSpPr>
          <p:cNvPr id="107" name="Shape 10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pic>
        <p:nvPicPr>
          <p:cNvPr id="108" name="Screen Shot 2015-06-10 at 10.21.21 a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 rot="21456654">
            <a:off x="828702" y="4313072"/>
            <a:ext cx="7061216" cy="25347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09" name="Screen Shot 2015-06-10 at 10.23.51 am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 rot="762543">
            <a:off x="3470314" y="4488806"/>
            <a:ext cx="9093329" cy="21833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>
    <p:blinds dir="vert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What is XML</a:t>
            </a:r>
          </a:p>
        </p:txBody>
      </p:sp>
      <p:sp>
        <p:nvSpPr>
          <p:cNvPr id="112" name="Shape 112"/>
          <p:cNvSpPr/>
          <p:nvPr/>
        </p:nvSpPr>
        <p:spPr>
          <a:xfrm>
            <a:off x="952500" y="3630413"/>
            <a:ext cx="5524500" cy="297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spcBef>
                <a:spcPts val="4200"/>
              </a:spcBef>
              <a:defRPr sz="1800">
                <a:solidFill>
                  <a:srgbClr val="000000"/>
                </a:solidFill>
              </a:defRPr>
            </a:pPr>
            <a:r>
              <a:rPr sz="2100">
                <a:solidFill>
                  <a:srgbClr val="FFFFFF"/>
                </a:solidFill>
              </a:rPr>
              <a:t>    &lt;TextView</a:t>
            </a:r>
            <a:endParaRPr sz="2100">
              <a:solidFill>
                <a:srgbClr val="FFFFFF"/>
              </a:solidFill>
            </a:endParaRPr>
          </a:p>
          <a:p>
            <a:pPr lvl="0" algn="l">
              <a:spcBef>
                <a:spcPts val="4200"/>
              </a:spcBef>
              <a:defRPr sz="1800">
                <a:solidFill>
                  <a:srgbClr val="000000"/>
                </a:solidFill>
              </a:defRPr>
            </a:pPr>
            <a:r>
              <a:rPr sz="2100">
                <a:solidFill>
                  <a:srgbClr val="FFFFFF"/>
                </a:solidFill>
              </a:rPr>
              <a:t>        android:layout_width="wrap_content"</a:t>
            </a:r>
            <a:endParaRPr sz="2100">
              <a:solidFill>
                <a:srgbClr val="FFFFFF"/>
              </a:solidFill>
            </a:endParaRPr>
          </a:p>
          <a:p>
            <a:pPr lvl="0" algn="l">
              <a:spcBef>
                <a:spcPts val="4200"/>
              </a:spcBef>
              <a:defRPr sz="1800">
                <a:solidFill>
                  <a:srgbClr val="000000"/>
                </a:solidFill>
              </a:defRPr>
            </a:pPr>
            <a:r>
              <a:rPr sz="2100">
                <a:solidFill>
                  <a:srgbClr val="FFFFFF"/>
                </a:solidFill>
              </a:rPr>
              <a:t>        android:layout_height="wrap_content"</a:t>
            </a:r>
            <a:endParaRPr sz="2100">
              <a:solidFill>
                <a:srgbClr val="FFFFFF"/>
              </a:solidFill>
            </a:endParaRPr>
          </a:p>
          <a:p>
            <a:pPr lvl="0" algn="l">
              <a:spcBef>
                <a:spcPts val="4200"/>
              </a:spcBef>
              <a:defRPr sz="1800">
                <a:solidFill>
                  <a:srgbClr val="000000"/>
                </a:solidFill>
              </a:defRPr>
            </a:pPr>
            <a:r>
              <a:rPr sz="2100">
                <a:solidFill>
                  <a:srgbClr val="FFFFFF"/>
                </a:solidFill>
              </a:rPr>
              <a:t>        android:text="Learning"/&gt;</a:t>
            </a:r>
          </a:p>
        </p:txBody>
      </p:sp>
      <p:sp>
        <p:nvSpPr>
          <p:cNvPr id="113" name="Shape 113"/>
          <p:cNvSpPr/>
          <p:nvPr/>
        </p:nvSpPr>
        <p:spPr>
          <a:xfrm>
            <a:off x="6540400" y="3630413"/>
            <a:ext cx="5524501" cy="297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 algn="l">
              <a:spcBef>
                <a:spcPts val="4200"/>
              </a:spcBef>
              <a:defRPr sz="1800">
                <a:solidFill>
                  <a:srgbClr val="000000"/>
                </a:solidFill>
              </a:defRPr>
            </a:pPr>
            <a:r>
              <a:rPr sz="2100">
                <a:solidFill>
                  <a:srgbClr val="FFFFFF"/>
                </a:solidFill>
              </a:rPr>
              <a:t>    &lt;TextView</a:t>
            </a:r>
            <a:endParaRPr sz="2100">
              <a:solidFill>
                <a:srgbClr val="FFFFFF"/>
              </a:solidFill>
            </a:endParaRPr>
          </a:p>
          <a:p>
            <a:pPr lvl="0" algn="l">
              <a:spcBef>
                <a:spcPts val="4200"/>
              </a:spcBef>
              <a:defRPr sz="1800">
                <a:solidFill>
                  <a:srgbClr val="000000"/>
                </a:solidFill>
              </a:defRPr>
            </a:pPr>
            <a:r>
              <a:rPr sz="2100">
                <a:solidFill>
                  <a:srgbClr val="FFFFFF"/>
                </a:solidFill>
              </a:rPr>
              <a:t>        android:layout_width=“wrap_content"</a:t>
            </a:r>
            <a:endParaRPr sz="2100">
              <a:solidFill>
                <a:srgbClr val="FFFFFF"/>
              </a:solidFill>
            </a:endParaRPr>
          </a:p>
          <a:p>
            <a:pPr lvl="0" algn="l">
              <a:spcBef>
                <a:spcPts val="4200"/>
              </a:spcBef>
              <a:defRPr sz="1800">
                <a:solidFill>
                  <a:srgbClr val="000000"/>
                </a:solidFill>
              </a:defRPr>
            </a:pPr>
            <a:r>
              <a:rPr sz="2100">
                <a:solidFill>
                  <a:srgbClr val="FFFFFF"/>
                </a:solidFill>
              </a:rPr>
              <a:t>        android:layout_height="wrap_content"</a:t>
            </a:r>
            <a:endParaRPr sz="2100">
              <a:solidFill>
                <a:srgbClr val="FFFFFF"/>
              </a:solidFill>
            </a:endParaRPr>
          </a:p>
          <a:p>
            <a:pPr lvl="0" algn="l">
              <a:spcBef>
                <a:spcPts val="4200"/>
              </a:spcBef>
              <a:defRPr sz="1800">
                <a:solidFill>
                  <a:srgbClr val="000000"/>
                </a:solidFill>
              </a:defRPr>
            </a:pPr>
            <a:r>
              <a:rPr sz="2100">
                <a:solidFill>
                  <a:srgbClr val="FFFFFF"/>
                </a:solidFill>
              </a:rPr>
              <a:t>        android:text="Android"&gt;&lt;/TextView&gt;</a:t>
            </a:r>
          </a:p>
        </p:txBody>
      </p:sp>
    </p:spTree>
  </p:cSld>
  <p:clrMapOvr>
    <a:masterClrMapping/>
  </p:clrMapOvr>
  <p:transition spd="med" advClick="1">
    <p:blinds dir="vert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demo.png"/>
          <p:cNvPicPr/>
          <p:nvPr/>
        </p:nvPicPr>
        <p:blipFill>
          <a:blip r:embed="rId2">
            <a:extLst/>
          </a:blip>
          <a:srcRect l="0" t="0" r="0" b="61429"/>
          <a:stretch>
            <a:fillRect/>
          </a:stretch>
        </p:blipFill>
        <p:spPr>
          <a:xfrm>
            <a:off x="2608537" y="750570"/>
            <a:ext cx="7762326" cy="5802631"/>
          </a:xfrm>
          <a:prstGeom prst="rect">
            <a:avLst/>
          </a:prstGeom>
          <a:ln w="12700">
            <a:miter lim="400000"/>
          </a:ln>
        </p:spPr>
      </p:pic>
      <p:sp>
        <p:nvSpPr>
          <p:cNvPr id="116" name="Shape 1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Demo</a:t>
            </a:r>
          </a:p>
        </p:txBody>
      </p:sp>
      <p:sp>
        <p:nvSpPr>
          <p:cNvPr id="117" name="Shape 11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Write a simple layout by xml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 defTabSz="484886">
              <a:defRPr sz="1800">
                <a:solidFill>
                  <a:srgbClr val="000000"/>
                </a:solidFill>
              </a:defRPr>
            </a:pPr>
            <a:r>
              <a:rPr sz="6640">
                <a:solidFill>
                  <a:srgbClr val="FFFFFF"/>
                </a:solidFill>
              </a:rPr>
              <a:t>Task 1</a:t>
            </a:r>
            <a:endParaRPr sz="6640">
              <a:solidFill>
                <a:srgbClr val="FFFFFF"/>
              </a:solidFill>
            </a:endParaRPr>
          </a:p>
          <a:p>
            <a:pPr lvl="0" defTabSz="484886">
              <a:defRPr sz="1800">
                <a:solidFill>
                  <a:srgbClr val="000000"/>
                </a:solidFill>
              </a:defRPr>
            </a:pPr>
            <a:r>
              <a:rPr sz="6640">
                <a:solidFill>
                  <a:srgbClr val="FFFFFF"/>
                </a:solidFill>
              </a:rPr>
              <a:t>(LinearLayout only)</a:t>
            </a:r>
          </a:p>
        </p:txBody>
      </p:sp>
      <p:pic>
        <p:nvPicPr>
          <p:cNvPr id="120" name="trainning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33110" y="2505177"/>
            <a:ext cx="3365501" cy="65226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>
    <p:fade thruBlk="1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Task 2</a:t>
            </a:r>
          </a:p>
        </p:txBody>
      </p:sp>
      <p:pic>
        <p:nvPicPr>
          <p:cNvPr id="123" name="training_r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19650" y="2479088"/>
            <a:ext cx="3365500" cy="652262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training_re2.png"/>
          <p:cNvPicPr/>
          <p:nvPr/>
        </p:nvPicPr>
        <p:blipFill>
          <a:blip r:embed="rId3">
            <a:extLst/>
          </a:blip>
          <a:srcRect l="0" t="1172" r="0" b="1172"/>
          <a:stretch>
            <a:fillRect/>
          </a:stretch>
        </p:blipFill>
        <p:spPr>
          <a:xfrm>
            <a:off x="972952" y="2479088"/>
            <a:ext cx="3365501" cy="65226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training_re3.png"/>
          <p:cNvPicPr/>
          <p:nvPr/>
        </p:nvPicPr>
        <p:blipFill>
          <a:blip r:embed="rId4">
            <a:extLst/>
          </a:blip>
          <a:srcRect l="8444" t="0" r="8444" b="0"/>
          <a:stretch>
            <a:fillRect/>
          </a:stretch>
        </p:blipFill>
        <p:spPr>
          <a:xfrm>
            <a:off x="8666347" y="2479088"/>
            <a:ext cx="3365501" cy="65226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Task 3</a:t>
            </a:r>
          </a:p>
        </p:txBody>
      </p:sp>
      <p:pic>
        <p:nvPicPr>
          <p:cNvPr id="128" name="Screenshot_2015-06-09-19-18-56.png"/>
          <p:cNvPicPr/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4819650" y="2935816"/>
            <a:ext cx="3365500" cy="560916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Take Home</a:t>
            </a:r>
          </a:p>
        </p:txBody>
      </p:sp>
      <p:sp>
        <p:nvSpPr>
          <p:cNvPr id="39" name="Shape 39"/>
          <p:cNvSpPr/>
          <p:nvPr>
            <p:ph type="body" idx="1"/>
          </p:nvPr>
        </p:nvSpPr>
        <p:spPr>
          <a:xfrm>
            <a:off x="1270000" y="5699836"/>
            <a:ext cx="10464800" cy="1130301"/>
          </a:xfrm>
          <a:prstGeom prst="rect">
            <a:avLst/>
          </a:prstGeom>
        </p:spPr>
        <p:txBody>
          <a:bodyPr/>
          <a:lstStyle>
            <a:lvl1pPr>
              <a:defRPr b="1" sz="46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 lvl="0">
              <a:defRPr b="0" sz="1800">
                <a:solidFill>
                  <a:srgbClr val="000000"/>
                </a:solidFill>
              </a:defRPr>
            </a:pPr>
            <a:r>
              <a:rPr b="1" sz="4600">
                <a:solidFill>
                  <a:srgbClr val="FFFFFF"/>
                </a:solidFill>
              </a:rPr>
              <a:t>Android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Take Home</a:t>
            </a:r>
          </a:p>
        </p:txBody>
      </p:sp>
      <p:sp>
        <p:nvSpPr>
          <p:cNvPr id="42" name="Shape 4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Basic Knowledge of Android APP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How to create a Android layout using xml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Basic Android programming concept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Drawing basic graphic by xml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Basic Android Animation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800">
                <a:solidFill>
                  <a:srgbClr val="FFFFFF"/>
                </a:solidFill>
              </a:rPr>
              <a:t>Basic Knowledge of Android APP</a:t>
            </a:r>
          </a:p>
        </p:txBody>
      </p:sp>
      <p:pic>
        <p:nvPicPr>
          <p:cNvPr id="45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875980" y="3122639"/>
            <a:ext cx="3508321" cy="3508322"/>
          </a:xfrm>
          <a:prstGeom prst="rect">
            <a:avLst/>
          </a:prstGeom>
          <a:ln w="12700">
            <a:miter lim="400000"/>
          </a:ln>
        </p:spPr>
      </p:pic>
      <p:sp>
        <p:nvSpPr>
          <p:cNvPr id="46" name="Shape 46"/>
          <p:cNvSpPr/>
          <p:nvPr/>
        </p:nvSpPr>
        <p:spPr>
          <a:xfrm>
            <a:off x="1782001" y="7226303"/>
            <a:ext cx="9696279" cy="12700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Android Studio is an </a:t>
            </a:r>
            <a:endParaRPr sz="3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b="1" sz="3800">
                <a:solidFill>
                  <a:srgbClr val="FF2600"/>
                </a:solidFill>
                <a:latin typeface="Helvetica"/>
                <a:ea typeface="Helvetica"/>
                <a:cs typeface="Helvetica"/>
                <a:sym typeface="Helvetica"/>
              </a:rPr>
              <a:t>I</a:t>
            </a:r>
            <a:r>
              <a:rPr sz="3800">
                <a:solidFill>
                  <a:srgbClr val="FFFFFF"/>
                </a:solidFill>
              </a:rPr>
              <a:t>ntegrated </a:t>
            </a:r>
            <a:r>
              <a:rPr b="1" sz="3800">
                <a:solidFill>
                  <a:srgbClr val="FF2600"/>
                </a:solidFill>
                <a:latin typeface="Helvetica"/>
                <a:ea typeface="Helvetica"/>
                <a:cs typeface="Helvetica"/>
                <a:sym typeface="Helvetica"/>
              </a:rPr>
              <a:t>D</a:t>
            </a:r>
            <a:r>
              <a:rPr sz="3800">
                <a:solidFill>
                  <a:srgbClr val="FFFFFF"/>
                </a:solidFill>
              </a:rPr>
              <a:t>evelopment </a:t>
            </a:r>
            <a:r>
              <a:rPr b="1" sz="3800">
                <a:solidFill>
                  <a:srgbClr val="FF2600"/>
                </a:solidFill>
                <a:latin typeface="Helvetica"/>
                <a:ea typeface="Helvetica"/>
                <a:cs typeface="Helvetica"/>
                <a:sym typeface="Helvetica"/>
              </a:rPr>
              <a:t>E</a:t>
            </a:r>
            <a:r>
              <a:rPr sz="3800">
                <a:solidFill>
                  <a:srgbClr val="FFFFFF"/>
                </a:solidFill>
              </a:rPr>
              <a:t>nvironment.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project tree.png"/>
          <p:cNvPicPr/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6969453" y="762000"/>
            <a:ext cx="4831694" cy="8242301"/>
          </a:xfrm>
          <a:prstGeom prst="rect">
            <a:avLst/>
          </a:prstGeom>
          <a:ln w="12700">
            <a:miter lim="400000"/>
          </a:ln>
        </p:spPr>
      </p:pic>
      <p:sp>
        <p:nvSpPr>
          <p:cNvPr id="49" name="Shape 49"/>
          <p:cNvSpPr/>
          <p:nvPr>
            <p:ph type="title"/>
          </p:nvPr>
        </p:nvSpPr>
        <p:spPr>
          <a:xfrm>
            <a:off x="952500" y="762000"/>
            <a:ext cx="5334000" cy="1634744"/>
          </a:xfrm>
          <a:prstGeom prst="rect">
            <a:avLst/>
          </a:prstGeom>
        </p:spPr>
        <p:txBody>
          <a:bodyPr/>
          <a:lstStyle>
            <a:lvl1pPr defTabSz="484886">
              <a:defRPr sz="498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980">
                <a:solidFill>
                  <a:srgbClr val="FFFFFF"/>
                </a:solidFill>
              </a:rPr>
              <a:t>Android Studio Project</a:t>
            </a:r>
          </a:p>
        </p:txBody>
      </p:sp>
      <p:sp>
        <p:nvSpPr>
          <p:cNvPr id="50" name="Shape 50"/>
          <p:cNvSpPr/>
          <p:nvPr>
            <p:ph type="body" idx="1"/>
          </p:nvPr>
        </p:nvSpPr>
        <p:spPr>
          <a:xfrm>
            <a:off x="952500" y="2881764"/>
            <a:ext cx="5334000" cy="6122536"/>
          </a:xfrm>
          <a:prstGeom prst="rect">
            <a:avLst/>
          </a:prstGeom>
        </p:spPr>
        <p:txBody>
          <a:bodyPr/>
          <a:lstStyle/>
          <a:p>
            <a:pPr lvl="0" marL="228600" indent="-228600" algn="just">
              <a:spcBef>
                <a:spcPts val="4000"/>
              </a:spcBef>
              <a:buSzPct val="100000"/>
              <a:buChar char="•"/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Each App can consider as a project</a:t>
            </a:r>
            <a:endParaRPr sz="3200">
              <a:solidFill>
                <a:srgbClr val="FFFFFF"/>
              </a:solidFill>
            </a:endParaRPr>
          </a:p>
          <a:p>
            <a:pPr lvl="0" marL="228600" indent="-228600" algn="just">
              <a:spcBef>
                <a:spcPts val="4000"/>
              </a:spcBef>
              <a:buSzPct val="100000"/>
              <a:buChar char="•"/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Different resources should put it different folder</a:t>
            </a:r>
            <a:endParaRPr sz="3200">
              <a:solidFill>
                <a:srgbClr val="FFFFFF"/>
              </a:solidFill>
            </a:endParaRPr>
          </a:p>
          <a:p>
            <a:pPr lvl="0" marL="228600" indent="-228600" algn="just">
              <a:spcBef>
                <a:spcPts val="4000"/>
              </a:spcBef>
              <a:buSzPct val="100000"/>
              <a:buChar char="•"/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Qualifier(post fix) are help the system to select the right folder</a:t>
            </a:r>
          </a:p>
        </p:txBody>
      </p:sp>
    </p:spTree>
  </p:cSld>
  <p:clrMapOvr>
    <a:masterClrMapping/>
  </p:clrMapOvr>
  <p:transition spd="med" advClick="1">
    <p:dissolv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5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800">
                <a:solidFill>
                  <a:srgbClr val="FFFFFF"/>
                </a:solidFill>
              </a:rPr>
              <a:t>Basic Knowledge of Android APP</a:t>
            </a:r>
          </a:p>
        </p:txBody>
      </p:sp>
      <p:pic>
        <p:nvPicPr>
          <p:cNvPr id="53" name="ic_launcher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588000" y="3020314"/>
            <a:ext cx="1828800" cy="1828801"/>
          </a:xfrm>
          <a:prstGeom prst="rect">
            <a:avLst/>
          </a:prstGeom>
          <a:ln w="12700">
            <a:miter lim="400000"/>
          </a:ln>
        </p:spPr>
      </p:pic>
      <p:sp>
        <p:nvSpPr>
          <p:cNvPr id="54" name="Shape 54"/>
          <p:cNvSpPr/>
          <p:nvPr/>
        </p:nvSpPr>
        <p:spPr>
          <a:xfrm>
            <a:off x="5068633" y="4837283"/>
            <a:ext cx="2867534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800">
                <a:solidFill>
                  <a:srgbClr val="FFFFFF"/>
                </a:solidFill>
              </a:rPr>
              <a:t>Android APP</a:t>
            </a:r>
          </a:p>
        </p:txBody>
      </p:sp>
      <p:sp>
        <p:nvSpPr>
          <p:cNvPr id="55" name="Shape 55"/>
          <p:cNvSpPr/>
          <p:nvPr/>
        </p:nvSpPr>
        <p:spPr>
          <a:xfrm>
            <a:off x="1061169" y="5710813"/>
            <a:ext cx="2540001" cy="1270001"/>
          </a:xfrm>
          <a:prstGeom prst="rect">
            <a:avLst/>
          </a:prstGeom>
          <a:gradFill>
            <a:gsLst>
              <a:gs pos="0">
                <a:srgbClr val="0066C1"/>
              </a:gs>
              <a:gs pos="100000">
                <a:srgbClr val="094593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rPr>
              <a:t>JAVA</a:t>
            </a:r>
            <a:endParaRPr sz="2400">
              <a:solidFill>
                <a:srgbClr val="FFFFFF"/>
              </a:solidFill>
              <a:effectLst>
                <a:outerShdw sx="100000" sy="100000" kx="0" ky="0" algn="b" rotWithShape="0" blurRad="25400" dist="23998" dir="2700000">
                  <a:srgbClr val="000000">
                    <a:alpha val="31034"/>
                  </a:srgbClr>
                </a:outerShdw>
              </a:effectLst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rPr>
              <a:t>(Logical Code)</a:t>
            </a:r>
          </a:p>
        </p:txBody>
      </p:sp>
      <p:sp>
        <p:nvSpPr>
          <p:cNvPr id="56" name="Shape 56"/>
          <p:cNvSpPr/>
          <p:nvPr/>
        </p:nvSpPr>
        <p:spPr>
          <a:xfrm>
            <a:off x="5359400" y="7084022"/>
            <a:ext cx="2540000" cy="1270001"/>
          </a:xfrm>
          <a:prstGeom prst="rect">
            <a:avLst/>
          </a:prstGeom>
          <a:gradFill>
            <a:gsLst>
              <a:gs pos="0">
                <a:srgbClr val="189B1A"/>
              </a:gs>
              <a:gs pos="100000">
                <a:srgbClr val="235D0B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rPr>
              <a:t>XML</a:t>
            </a:r>
            <a:endParaRPr sz="2400">
              <a:solidFill>
                <a:srgbClr val="FFFFFF"/>
              </a:solidFill>
              <a:effectLst>
                <a:outerShdw sx="100000" sy="100000" kx="0" ky="0" algn="b" rotWithShape="0" blurRad="25400" dist="23998" dir="2700000">
                  <a:srgbClr val="000000">
                    <a:alpha val="31034"/>
                  </a:srgbClr>
                </a:outerShdw>
              </a:effectLst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rPr>
              <a:t>(layout, graphic, animation….)</a:t>
            </a:r>
          </a:p>
        </p:txBody>
      </p:sp>
      <p:sp>
        <p:nvSpPr>
          <p:cNvPr id="57" name="Shape 57"/>
          <p:cNvSpPr/>
          <p:nvPr/>
        </p:nvSpPr>
        <p:spPr>
          <a:xfrm>
            <a:off x="9364291" y="5710813"/>
            <a:ext cx="2540001" cy="1270001"/>
          </a:xfrm>
          <a:prstGeom prst="rect">
            <a:avLst/>
          </a:prstGeom>
          <a:gradFill>
            <a:gsLst>
              <a:gs pos="0">
                <a:srgbClr val="00A6AC"/>
              </a:gs>
              <a:gs pos="100000">
                <a:srgbClr val="005C5F"/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rPr>
              <a:t>Picture</a:t>
            </a:r>
            <a:endParaRPr sz="2400">
              <a:solidFill>
                <a:srgbClr val="FFFFFF"/>
              </a:solidFill>
              <a:effectLst>
                <a:outerShdw sx="100000" sy="100000" kx="0" ky="0" algn="b" rotWithShape="0" blurRad="25400" dist="23998" dir="2700000">
                  <a:srgbClr val="000000">
                    <a:alpha val="31034"/>
                  </a:srgbClr>
                </a:outerShdw>
              </a:effectLst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400">
                <a:solidFill>
                  <a:srgbClr val="FFFFFF"/>
                </a:solidFill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rPr>
              <a:t>(most likely PNG)</a:t>
            </a:r>
          </a:p>
        </p:txBody>
      </p:sp>
      <p:sp>
        <p:nvSpPr>
          <p:cNvPr id="58" name="Shape 58"/>
          <p:cNvSpPr/>
          <p:nvPr/>
        </p:nvSpPr>
        <p:spPr>
          <a:xfrm>
            <a:off x="7943180" y="4312801"/>
            <a:ext cx="2534002" cy="1258807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59" name="Shape 59"/>
          <p:cNvSpPr/>
          <p:nvPr/>
        </p:nvSpPr>
        <p:spPr>
          <a:xfrm flipH="1">
            <a:off x="2787304" y="4311740"/>
            <a:ext cx="2274440" cy="1259500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60" name="Shape 60"/>
          <p:cNvSpPr/>
          <p:nvPr/>
        </p:nvSpPr>
        <p:spPr>
          <a:xfrm>
            <a:off x="6502713" y="5511800"/>
            <a:ext cx="1" cy="1270000"/>
          </a:xfrm>
          <a:prstGeom prst="line">
            <a:avLst/>
          </a:prstGeom>
          <a:ln w="25400">
            <a:solidFill>
              <a:srgbClr val="FFFFFF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 lvl="0"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p:transition spd="med" advClick="1">
    <p:wipe dir="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Screenshot_2015-05-13-16-55-12.png"/>
          <p:cNvPicPr/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6912609" y="762000"/>
            <a:ext cx="4945382" cy="8242300"/>
          </a:xfrm>
          <a:prstGeom prst="rect">
            <a:avLst/>
          </a:prstGeom>
          <a:ln w="12700">
            <a:miter lim="400000"/>
          </a:ln>
        </p:spPr>
      </p:pic>
      <p:sp>
        <p:nvSpPr>
          <p:cNvPr id="63" name="Shape 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8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Android Layout</a:t>
            </a:r>
          </a:p>
        </p:txBody>
      </p:sp>
      <p:sp>
        <p:nvSpPr>
          <p:cNvPr id="64" name="Shape 6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Every thing that on the layout we call it </a:t>
            </a:r>
            <a:r>
              <a:rPr b="1" sz="3200">
                <a:solidFill>
                  <a:srgbClr val="FF2600"/>
                </a:solidFill>
                <a:latin typeface="Helvetica"/>
                <a:ea typeface="Helvetica"/>
                <a:cs typeface="Helvetica"/>
                <a:sym typeface="Helvetica"/>
              </a:rPr>
              <a:t>View</a:t>
            </a:r>
          </a:p>
        </p:txBody>
      </p:sp>
    </p:spTree>
  </p:cSld>
  <p:clrMapOvr>
    <a:masterClrMapping/>
  </p:clrMapOvr>
  <p:transition spd="med" advClick="1">
    <p:pull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Screenshot_2015-05-13-16-55-12.png"/>
          <p:cNvPicPr/>
          <p:nvPr/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7499350" y="2590800"/>
            <a:ext cx="3771900" cy="6286500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Shape 6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FFFFFF"/>
                </a:solidFill>
              </a:rPr>
              <a:t>View</a:t>
            </a:r>
          </a:p>
        </p:txBody>
      </p:sp>
      <p:sp>
        <p:nvSpPr>
          <p:cNvPr id="68" name="Shape 6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Every thing that on the screen we call it </a:t>
            </a:r>
            <a:r>
              <a:rPr b="1" sz="2800">
                <a:solidFill>
                  <a:srgbClr val="FF2600"/>
                </a:solidFill>
                <a:latin typeface="Helvetica"/>
                <a:ea typeface="Helvetica"/>
                <a:cs typeface="Helvetica"/>
                <a:sym typeface="Helvetica"/>
              </a:rPr>
              <a:t>View</a:t>
            </a:r>
            <a:endParaRPr b="1" sz="2800">
              <a:solidFill>
                <a:srgbClr val="FF2600"/>
              </a:solidFill>
              <a:latin typeface="Helvetica"/>
              <a:ea typeface="Helvetica"/>
              <a:cs typeface="Helvetica"/>
              <a:sym typeface="Helvetica"/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For each View, width and height properties are needed</a:t>
            </a:r>
            <a:endParaRPr sz="28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2800">
                <a:solidFill>
                  <a:srgbClr val="FFFFFF"/>
                </a:solidFill>
              </a:rPr>
              <a:t>For setting width or height, we can use match_parent, wrap_content and x dp</a:t>
            </a:r>
          </a:p>
        </p:txBody>
      </p:sp>
    </p:spTree>
  </p:cSld>
  <p:clrMapOvr>
    <a:masterClrMapping/>
  </p:clrMapOvr>
  <p:transition spd="med" advClick="1">
    <p:dissolve/>
  </p:transition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rgbClr val="0066C1"/>
            </a:gs>
            <a:gs pos="100000">
              <a:srgbClr val="094593"/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rgbClr val="0066C1"/>
            </a:gs>
            <a:gs pos="100000">
              <a:srgbClr val="094593"/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